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1" r:id="rId8"/>
    <p:sldId id="270" r:id="rId9"/>
    <p:sldId id="275" r:id="rId10"/>
    <p:sldId id="276" r:id="rId11"/>
    <p:sldId id="273" r:id="rId12"/>
    <p:sldId id="274" r:id="rId13"/>
    <p:sldId id="279" r:id="rId14"/>
    <p:sldId id="262" r:id="rId15"/>
    <p:sldId id="263" r:id="rId16"/>
    <p:sldId id="265" r:id="rId17"/>
    <p:sldId id="25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5B8F0B-8729-412C-A354-9D48E410FA7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1CA2E1-A830-4562-9841-DF5904A7408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785795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es-CO" sz="4400" dirty="0" smtClean="0"/>
              <a:t>¿Cómo ayudar a mi hijo(a) a</a:t>
            </a:r>
            <a:br>
              <a:rPr lang="es-CO" sz="4400" dirty="0" smtClean="0"/>
            </a:br>
            <a:r>
              <a:rPr lang="es-CO" sz="4400" dirty="0" smtClean="0"/>
              <a:t>triunfar en el colegio?</a:t>
            </a:r>
            <a:endParaRPr lang="en-US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3042" y="2786058"/>
            <a:ext cx="6400800" cy="3443310"/>
          </a:xfrm>
        </p:spPr>
        <p:txBody>
          <a:bodyPr>
            <a:noAutofit/>
          </a:bodyPr>
          <a:lstStyle/>
          <a:p>
            <a:pPr algn="ctr"/>
            <a:r>
              <a:rPr lang="es-CO" dirty="0" smtClean="0"/>
              <a:t>Escuela para Padres: I Encuentro 2012</a:t>
            </a:r>
          </a:p>
          <a:p>
            <a:pPr algn="ctr"/>
            <a:r>
              <a:rPr lang="es-CO" dirty="0" smtClean="0"/>
              <a:t>Ciclos I y II</a:t>
            </a:r>
          </a:p>
          <a:p>
            <a:pPr algn="ctr"/>
            <a:endParaRPr lang="es-CO" dirty="0" smtClean="0"/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Colegio Álvaro Gómez Hurtado</a:t>
            </a:r>
          </a:p>
          <a:p>
            <a:pPr algn="ctr"/>
            <a:r>
              <a:rPr lang="es-CO" dirty="0" smtClean="0"/>
              <a:t>Servicio de Orientación Sede B</a:t>
            </a:r>
          </a:p>
          <a:p>
            <a:pPr algn="ctr"/>
            <a:r>
              <a:rPr lang="es-CO" dirty="0" smtClean="0"/>
              <a:t>Orientadora Catalina Morales Cadena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15304" cy="78581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¿Cómo puedo </a:t>
            </a:r>
            <a:r>
              <a:rPr lang="es-ES" dirty="0" smtClean="0"/>
              <a:t>animar </a:t>
            </a:r>
            <a:r>
              <a:rPr lang="es-ES" dirty="0" smtClean="0"/>
              <a:t>a mi hijo a leer?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285852" y="4429132"/>
            <a:ext cx="6572296" cy="15716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Ayudar a los niños a ser—y seguir siendo— </a:t>
            </a:r>
            <a:r>
              <a:rPr lang="es-ES" sz="2200" dirty="0" smtClean="0"/>
              <a:t>buenos </a:t>
            </a:r>
            <a:r>
              <a:rPr lang="es-ES" sz="2200" dirty="0" smtClean="0"/>
              <a:t>lectores es lo más importante que los </a:t>
            </a:r>
            <a:r>
              <a:rPr lang="es-ES" sz="2200" dirty="0" smtClean="0"/>
              <a:t>padres </a:t>
            </a:r>
            <a:r>
              <a:rPr lang="es-ES" sz="2200" dirty="0" smtClean="0"/>
              <a:t>y las familias pueden hacer para ayudar a </a:t>
            </a:r>
            <a:r>
              <a:rPr lang="es-ES" sz="2200" dirty="0" smtClean="0"/>
              <a:t>sus </a:t>
            </a:r>
            <a:r>
              <a:rPr lang="es-ES" sz="2200" dirty="0" smtClean="0"/>
              <a:t>hijos a triunfar en la escuela y en la vida. </a:t>
            </a:r>
          </a:p>
        </p:txBody>
      </p:sp>
      <p:pic>
        <p:nvPicPr>
          <p:cNvPr id="13314" name="Picture 2" descr="C:\Documents and Settings\Catalina\Local Settings\Temporary Internet Files\Content.IE5\RP4A7HA5\MP9004007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375196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435771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¿cómo ayudarlo a mejorar su comportamiento?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2910" y="1571612"/>
            <a:ext cx="3929090" cy="48577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Revise las normas de disciplina junto </a:t>
            </a:r>
            <a:r>
              <a:rPr lang="es-ES" sz="2200" dirty="0" smtClean="0"/>
              <a:t>con </a:t>
            </a:r>
            <a:r>
              <a:rPr lang="es-ES" sz="2200" dirty="0" smtClean="0"/>
              <a:t>su hijo.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Cerciórese </a:t>
            </a:r>
            <a:r>
              <a:rPr lang="es-ES" sz="2200" dirty="0" smtClean="0"/>
              <a:t>de que él sepa </a:t>
            </a:r>
            <a:r>
              <a:rPr lang="es-ES" sz="2200" dirty="0" smtClean="0"/>
              <a:t>cuáles </a:t>
            </a:r>
            <a:r>
              <a:rPr lang="es-ES" sz="2200" dirty="0" smtClean="0"/>
              <a:t>conductas se </a:t>
            </a:r>
            <a:r>
              <a:rPr lang="es-ES" sz="2200" dirty="0" smtClean="0"/>
              <a:t>esperan de él en el colegio.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 </a:t>
            </a:r>
            <a:r>
              <a:rPr lang="es-ES" sz="2200" dirty="0" smtClean="0"/>
              <a:t>Hágale saber que usted </a:t>
            </a:r>
            <a:r>
              <a:rPr lang="es-ES" sz="2200" dirty="0" smtClean="0"/>
              <a:t>apoyará </a:t>
            </a:r>
            <a:r>
              <a:rPr lang="es-ES" sz="2200" dirty="0" smtClean="0"/>
              <a:t>a los maestros </a:t>
            </a:r>
            <a:r>
              <a:rPr lang="es-ES" sz="2200" dirty="0" smtClean="0"/>
              <a:t>en la </a:t>
            </a:r>
            <a:r>
              <a:rPr lang="es-ES" sz="2200" dirty="0" smtClean="0"/>
              <a:t>aplicación de las </a:t>
            </a:r>
            <a:r>
              <a:rPr lang="es-ES" sz="2200" dirty="0" smtClean="0"/>
              <a:t>normas</a:t>
            </a:r>
            <a:r>
              <a:rPr lang="es-ES" sz="2200" dirty="0" smtClean="0"/>
              <a:t>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</p:txBody>
      </p:sp>
      <p:pic>
        <p:nvPicPr>
          <p:cNvPr id="10242" name="Picture 2" descr="C:\Documents and Settings\Catalina\Local Settings\Temporary Internet Files\Content.IE5\RP4A7HA5\MP90042215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071966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435771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¿cómo ayudarlo a mejorar su comportamiento?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14348" y="2071678"/>
            <a:ext cx="3929090" cy="30003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Trate de conocer a los amigos de su hijo y a sus padres.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Consulte </a:t>
            </a:r>
            <a:r>
              <a:rPr lang="es-ES" sz="2200" dirty="0" smtClean="0"/>
              <a:t>con ellos para ver si </a:t>
            </a:r>
            <a:r>
              <a:rPr lang="es-ES" sz="2200" dirty="0" smtClean="0"/>
              <a:t>su </a:t>
            </a:r>
            <a:r>
              <a:rPr lang="es-ES" sz="2200" dirty="0" smtClean="0"/>
              <a:t>actitud sobre </a:t>
            </a:r>
            <a:r>
              <a:rPr lang="es-ES" sz="2200" dirty="0" smtClean="0"/>
              <a:t>el estudio y las normas es compatible </a:t>
            </a:r>
            <a:r>
              <a:rPr lang="es-ES" sz="2200" dirty="0" smtClean="0"/>
              <a:t>con la suya. </a:t>
            </a:r>
          </a:p>
        </p:txBody>
      </p:sp>
      <p:pic>
        <p:nvPicPr>
          <p:cNvPr id="11267" name="Picture 3" descr="C:\Documents and Settings\Catalina\Local Settings\Temporary Internet Files\Content.IE5\RP4A7HA5\MP9004225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500462" cy="38290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43932" cy="78581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ayudarlo a mejorar su comportamiento?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71604" y="4572008"/>
            <a:ext cx="5857916" cy="18573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Establecer límites y normas claras en casa, acordes con las normas propuestas en el colegio, es una forma de garantizar la comprensión del niño sobre las causas y consecuencias de los actos.</a:t>
            </a:r>
            <a:endParaRPr lang="es-ES" sz="2200" dirty="0" smtClean="0"/>
          </a:p>
        </p:txBody>
      </p:sp>
      <p:pic>
        <p:nvPicPr>
          <p:cNvPr id="16387" name="Picture 3" descr="C:\Documents and Settings\Catalina\Local Settings\Temporary Internet Files\Content.IE5\1HZZYOXO\MP9004309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500562" cy="3301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4357718" cy="114300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puedo sacar mayor provecho de las </a:t>
            </a:r>
            <a:r>
              <a:rPr lang="es-ES" dirty="0" smtClean="0"/>
              <a:t>citaciones con los maestros?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928802"/>
            <a:ext cx="3929090" cy="43577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Escriba las preguntas </a:t>
            </a:r>
            <a:r>
              <a:rPr lang="es-ES" sz="2400" dirty="0" smtClean="0"/>
              <a:t>que desee hacer y anote </a:t>
            </a:r>
            <a:r>
              <a:rPr lang="es-ES" sz="2400" dirty="0" smtClean="0"/>
              <a:t>los temas que desea tratar.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Pida explicación de lo que no entiende.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Informe si </a:t>
            </a:r>
            <a:r>
              <a:rPr lang="es-ES" sz="2400" dirty="0" smtClean="0"/>
              <a:t>usted </a:t>
            </a:r>
            <a:r>
              <a:rPr lang="es-ES" sz="2400" dirty="0" smtClean="0"/>
              <a:t>cree </a:t>
            </a:r>
            <a:r>
              <a:rPr lang="es-ES" sz="2400" dirty="0" smtClean="0"/>
              <a:t>que su hijo necesita ayuda especial y </a:t>
            </a:r>
            <a:r>
              <a:rPr lang="es-ES" sz="2400" dirty="0" smtClean="0"/>
              <a:t> avise cualquier </a:t>
            </a:r>
            <a:r>
              <a:rPr lang="es-ES" sz="2400" dirty="0" smtClean="0"/>
              <a:t>situación </a:t>
            </a:r>
            <a:r>
              <a:rPr lang="es-ES" sz="2400" dirty="0" smtClean="0"/>
              <a:t>que </a:t>
            </a:r>
            <a:r>
              <a:rPr lang="es-ES" sz="2400" dirty="0" smtClean="0"/>
              <a:t>pueda afectar </a:t>
            </a:r>
            <a:r>
              <a:rPr lang="es-ES" sz="2400" dirty="0" smtClean="0"/>
              <a:t>su </a:t>
            </a:r>
            <a:r>
              <a:rPr lang="es-ES" sz="2400" dirty="0" smtClean="0"/>
              <a:t>capacidad </a:t>
            </a:r>
            <a:r>
              <a:rPr lang="es-ES" sz="2400" dirty="0" smtClean="0"/>
              <a:t>para </a:t>
            </a:r>
            <a:r>
              <a:rPr lang="es-ES" sz="2400" dirty="0" smtClean="0"/>
              <a:t>aprender.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5873" y="1071546"/>
            <a:ext cx="3290023" cy="492922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4357718" cy="114300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puedo sacar mayor provecho de las </a:t>
            </a:r>
            <a:r>
              <a:rPr lang="es-ES" dirty="0" smtClean="0"/>
              <a:t>citaciones con los maestros?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928802"/>
            <a:ext cx="3929090" cy="43577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Pida detalles </a:t>
            </a:r>
            <a:r>
              <a:rPr lang="es-ES" sz="2200" dirty="0" smtClean="0"/>
              <a:t>concretos sobre el trabajo y el progreso de su hijo.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Pregunte </a:t>
            </a:r>
            <a:r>
              <a:rPr lang="es-ES" sz="2200" dirty="0" smtClean="0"/>
              <a:t>por el método o el sistema de evaluación.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Pregunte por actividades concretas que usted pueda realizar para ayudar a su hijo.</a:t>
            </a:r>
          </a:p>
          <a:p>
            <a:pPr>
              <a:lnSpc>
                <a:spcPct val="110000"/>
              </a:lnSpc>
            </a:pPr>
            <a:r>
              <a:rPr lang="es-ES" sz="2200" dirty="0" smtClean="0"/>
              <a:t> </a:t>
            </a:r>
            <a:endParaRPr lang="es-ES" sz="2200" dirty="0" smtClean="0"/>
          </a:p>
          <a:p>
            <a:pPr>
              <a:lnSpc>
                <a:spcPct val="110000"/>
              </a:lnSpc>
            </a:pPr>
            <a:endParaRPr lang="es-ES" sz="2200" dirty="0" smtClean="0"/>
          </a:p>
        </p:txBody>
      </p:sp>
      <p:pic>
        <p:nvPicPr>
          <p:cNvPr id="1026" name="Picture 2" descr="C:\Documents and Settings\Catalina\Local Settings\Temporary Internet Files\Content.IE5\1HZZYOXO\MP90040904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4357718" cy="114300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puedo sacar mayor provecho de las </a:t>
            </a:r>
            <a:r>
              <a:rPr lang="es-ES" dirty="0" smtClean="0"/>
              <a:t>citaciones con los maestros?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928802"/>
            <a:ext cx="3929090" cy="43577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Diríjase </a:t>
            </a:r>
            <a:r>
              <a:rPr lang="es-ES" sz="2200" dirty="0" smtClean="0"/>
              <a:t>a la profesora con </a:t>
            </a:r>
            <a:r>
              <a:rPr lang="es-ES" sz="2200" dirty="0" smtClean="0"/>
              <a:t>un espíritu de cooperación y colaboración.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Si </a:t>
            </a:r>
            <a:r>
              <a:rPr lang="es-ES" sz="2200" dirty="0" smtClean="0"/>
              <a:t>usted no está </a:t>
            </a:r>
            <a:r>
              <a:rPr lang="es-ES" sz="2200" dirty="0" smtClean="0"/>
              <a:t>de </a:t>
            </a:r>
            <a:r>
              <a:rPr lang="es-ES" sz="2200" dirty="0" smtClean="0"/>
              <a:t>acuerdo con él respecto a un problema, no discuta delante de su hijo.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Siga el conducto regular.</a:t>
            </a:r>
            <a:endParaRPr lang="es-ES" sz="2200" dirty="0" smtClean="0"/>
          </a:p>
          <a:p>
            <a:pPr>
              <a:lnSpc>
                <a:spcPct val="110000"/>
              </a:lnSpc>
            </a:pPr>
            <a:endParaRPr lang="es-ES" sz="2200" dirty="0" smtClean="0"/>
          </a:p>
        </p:txBody>
      </p:sp>
      <p:pic>
        <p:nvPicPr>
          <p:cNvPr id="3075" name="Picture 3" descr="C:\Documents and Settings\Catalina\Local Settings\Temporary Internet Files\Content.IE5\8615P9ZM\MP90043049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928670"/>
            <a:ext cx="4000536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2910" y="1428736"/>
            <a:ext cx="3500462" cy="34290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2200" dirty="0" smtClean="0"/>
              <a:t>Usted desempeña un papel importante en el rendimiento académico de su hijo o el niño que cuida.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2200" dirty="0" smtClean="0"/>
              <a:t>Si participa activamente en este proceso, usted puede asegurar el éxito de su hijo en el aprendizaje y la vida. </a:t>
            </a:r>
          </a:p>
          <a:p>
            <a:endParaRPr lang="en-US" dirty="0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876" y="500042"/>
            <a:ext cx="3857652" cy="578647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43240" y="5072074"/>
            <a:ext cx="3714776" cy="68636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¡Muchas Gracias!</a:t>
            </a:r>
            <a:endParaRPr lang="en-US" dirty="0"/>
          </a:p>
        </p:txBody>
      </p:sp>
      <p:pic>
        <p:nvPicPr>
          <p:cNvPr id="18434" name="Picture 2" descr="C:\Documents and Settings\Catalina\Local Settings\Temporary Internet Files\Content.IE5\QRDDJXVD\MP9004265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5214942" cy="3740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435771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¿Cómo ayudar a mi hijo(a) a triunfar en el colegio?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2910" y="1643050"/>
            <a:ext cx="3357586" cy="37147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 Crear un ambiente en el hogar que promueva el aprendizaje y la tarea escolar.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Establecer una rutina diaria para la familia.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Enseñar a su hijo </a:t>
            </a:r>
            <a:r>
              <a:rPr lang="es-ES" sz="2200" dirty="0" smtClean="0"/>
              <a:t>la importancia de aprender.</a:t>
            </a:r>
            <a:endParaRPr lang="es-ES" sz="2200" dirty="0" smtClean="0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500174"/>
            <a:ext cx="4588406" cy="393919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14356"/>
            <a:ext cx="435771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¿Cómo ayudar a mi hijo(a) a triunfar en el colegio?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929090" cy="45005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 Procurar que su casa cuente con muchos materiales de lectura apropiados para su hijo.</a:t>
            </a:r>
          </a:p>
          <a:p>
            <a:pPr>
              <a:lnSpc>
                <a:spcPct val="110000"/>
              </a:lnSpc>
            </a:pPr>
            <a:r>
              <a:rPr lang="es-ES" sz="2200" dirty="0" smtClean="0"/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Limitar el tiempo de ver televisión y jugar con video juegos.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Ayudar a su hijo a usar Internet de manera apropiada y eficaz. </a:t>
            </a:r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9342" y="500042"/>
            <a:ext cx="3828719" cy="578647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356"/>
            <a:ext cx="8072494" cy="785818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¿Cómo ayudar a mi hijo(a) a triunfar en el colegio?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85786" y="4929198"/>
            <a:ext cx="7786742" cy="12858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 Alentar a su hijo a ser </a:t>
            </a:r>
            <a:r>
              <a:rPr lang="es-ES" sz="2200" dirty="0" smtClean="0"/>
              <a:t>responsable, a trabajar </a:t>
            </a:r>
            <a:r>
              <a:rPr lang="es-ES" sz="2200" dirty="0" smtClean="0"/>
              <a:t>en forma </a:t>
            </a:r>
            <a:r>
              <a:rPr lang="es-ES" sz="2200" dirty="0" smtClean="0"/>
              <a:t>independiente, elogiar el esfuerzo y recompensar los logros son las mejores formas de orientarlo hacia el éxito escolar.</a:t>
            </a:r>
            <a:endParaRPr lang="es-ES" sz="2200" dirty="0" smtClean="0"/>
          </a:p>
        </p:txBody>
      </p:sp>
      <p:pic>
        <p:nvPicPr>
          <p:cNvPr id="17410" name="Picture 2" descr="C:\Documents and Settings\Catalina\Local Settings\Temporary Internet Files\Content.IE5\8615P9ZM\MP9004393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4786346" cy="3177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4357718" cy="114300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puedo darme cuenta si le está yendo bien a mi hijo en </a:t>
            </a:r>
            <a:br>
              <a:rPr lang="es-ES" dirty="0" smtClean="0"/>
            </a:br>
            <a:r>
              <a:rPr lang="es-ES" dirty="0" smtClean="0"/>
              <a:t>el colegio?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928802"/>
            <a:ext cx="3929090" cy="43577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 Revise </a:t>
            </a:r>
            <a:r>
              <a:rPr lang="es-ES" sz="2200" dirty="0" smtClean="0"/>
              <a:t>las </a:t>
            </a:r>
            <a:r>
              <a:rPr lang="es-ES" sz="2200" dirty="0" smtClean="0"/>
              <a:t>notas o comentarios </a:t>
            </a:r>
            <a:r>
              <a:rPr lang="es-ES" sz="2200" dirty="0" smtClean="0"/>
              <a:t>de la profesora.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Fíjese </a:t>
            </a:r>
            <a:r>
              <a:rPr lang="es-ES" sz="2200" dirty="0" smtClean="0"/>
              <a:t>bien en las notas de cada materia, la asistencia y la conducta</a:t>
            </a:r>
            <a:r>
              <a:rPr lang="es-ES" sz="2200" dirty="0" smtClean="0"/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Programe entrevistas periódicas con la profesora.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857232"/>
            <a:ext cx="4240645" cy="492922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4357718" cy="78581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¿Cuánta tarea debe tener mi hijo?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2910" y="1571612"/>
            <a:ext cx="3929090" cy="43577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Los niños que hacen más tarea obtienen </a:t>
            </a:r>
            <a:r>
              <a:rPr lang="es-ES" sz="2400" dirty="0" smtClean="0"/>
              <a:t>cada </a:t>
            </a:r>
            <a:r>
              <a:rPr lang="es-ES" sz="2400" dirty="0" smtClean="0"/>
              <a:t>vez mejores </a:t>
            </a:r>
            <a:r>
              <a:rPr lang="es-ES" sz="2400" dirty="0" smtClean="0"/>
              <a:t>notas </a:t>
            </a:r>
            <a:r>
              <a:rPr lang="es-ES" sz="2400" dirty="0" smtClean="0"/>
              <a:t>que los niños menos dedicados. </a:t>
            </a: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Hable con el maestro de su hijo acerca de las reglas relativas a la tarea. </a:t>
            </a: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400" dirty="0" smtClean="0"/>
              <a:t>Trate </a:t>
            </a:r>
            <a:r>
              <a:rPr lang="es-ES" sz="2400" dirty="0" smtClean="0"/>
              <a:t>de </a:t>
            </a:r>
            <a:r>
              <a:rPr lang="es-ES" sz="2400" dirty="0" smtClean="0"/>
              <a:t>conocer </a:t>
            </a:r>
            <a:r>
              <a:rPr lang="es-ES" sz="2400" dirty="0" smtClean="0"/>
              <a:t>el propósito de las tareas, cuánto tiempo deben tardar, y cómo quiere el </a:t>
            </a:r>
            <a:r>
              <a:rPr lang="es-ES" sz="2400" dirty="0" smtClean="0"/>
              <a:t>maestro </a:t>
            </a:r>
            <a:r>
              <a:rPr lang="es-ES" sz="2400" dirty="0" smtClean="0"/>
              <a:t>que usted ayude a su hijo a terminarlas.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</p:txBody>
      </p:sp>
      <p:pic>
        <p:nvPicPr>
          <p:cNvPr id="6146" name="Picture 2" descr="C:\Documents and Settings\Catalina\Local Settings\Temporary Internet Files\Content.IE5\8615P9ZM\MP90030895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928670"/>
            <a:ext cx="3214710" cy="4798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4357718" cy="78581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¿Cuánta tarea debe tener mi hijo?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2910" y="1428736"/>
            <a:ext cx="3929090" cy="48577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Ponga a disposición de su hijo </a:t>
            </a:r>
            <a:r>
              <a:rPr lang="es-ES" sz="2200" dirty="0" smtClean="0"/>
              <a:t>los materiales </a:t>
            </a:r>
            <a:r>
              <a:rPr lang="es-ES" sz="2200" dirty="0" smtClean="0"/>
              <a:t>necesarios para hacer la </a:t>
            </a:r>
            <a:r>
              <a:rPr lang="es-ES" sz="2200" dirty="0" smtClean="0"/>
              <a:t>tarea.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Hable </a:t>
            </a:r>
            <a:r>
              <a:rPr lang="es-ES" sz="2200" dirty="0" smtClean="0"/>
              <a:t>con su hijo acerca de sus </a:t>
            </a:r>
            <a:r>
              <a:rPr lang="es-ES" sz="2200" dirty="0" smtClean="0"/>
              <a:t>tareas </a:t>
            </a:r>
            <a:r>
              <a:rPr lang="es-ES" sz="2200" dirty="0" smtClean="0"/>
              <a:t>para ver si las entiende.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Cuando </a:t>
            </a:r>
            <a:r>
              <a:rPr lang="es-ES" sz="2200" dirty="0" smtClean="0"/>
              <a:t>su hijo le pida ayuda, no le dé la respuesta sino orientación. </a:t>
            </a:r>
          </a:p>
        </p:txBody>
      </p:sp>
      <p:pic>
        <p:nvPicPr>
          <p:cNvPr id="9219" name="Picture 3" descr="C:\Documents and Settings\Catalina\Local Settings\Temporary Internet Files\Content.IE5\8615P9ZM\MP9003997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68712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4357718" cy="78581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¿cómo le ayudo con la tarea?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4143404" cy="48577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Llegue a un acuerdo con su hijo acerca de una hora fija para hacer la tarea cada día.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Proporcione </a:t>
            </a:r>
            <a:r>
              <a:rPr lang="es-ES" sz="2200" dirty="0" smtClean="0"/>
              <a:t>un lugar fijo, bien iluminado y bastante tranquilo para estudiar y hacer la </a:t>
            </a:r>
            <a:r>
              <a:rPr lang="es-ES" sz="2200" dirty="0" smtClean="0"/>
              <a:t>tarea</a:t>
            </a:r>
            <a:r>
              <a:rPr lang="es-ES" sz="2200" dirty="0" smtClean="0"/>
              <a:t>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Aliente </a:t>
            </a:r>
            <a:r>
              <a:rPr lang="es-ES" sz="2200" dirty="0" smtClean="0"/>
              <a:t>a su hijo a estudiar en un escritorio o </a:t>
            </a:r>
            <a:r>
              <a:rPr lang="es-ES" sz="2200" dirty="0" smtClean="0"/>
              <a:t>mesa </a:t>
            </a:r>
            <a:r>
              <a:rPr lang="es-ES" sz="2200" dirty="0" smtClean="0"/>
              <a:t>en vez de en el piso o en un sillón. </a:t>
            </a: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Evite las distracciones.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1800" dirty="0" smtClean="0"/>
          </a:p>
        </p:txBody>
      </p:sp>
      <p:pic>
        <p:nvPicPr>
          <p:cNvPr id="8194" name="Picture 2" descr="C:\Documents and Settings\Catalina\Local Settings\Temporary Internet Files\Content.IE5\RP4A7HA5\MP9003089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435771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¿Cómo puedo </a:t>
            </a:r>
            <a:r>
              <a:rPr lang="es-ES" dirty="0" smtClean="0"/>
              <a:t>animar </a:t>
            </a:r>
            <a:r>
              <a:rPr lang="es-ES" dirty="0" smtClean="0"/>
              <a:t>a mi hijo a leer?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14348" y="1428736"/>
            <a:ext cx="3929090" cy="48577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Lea a su hijo en voz alta y con frecuencia.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Al </a:t>
            </a:r>
            <a:r>
              <a:rPr lang="es-ES" sz="2200" dirty="0" smtClean="0"/>
              <a:t>ir leyendo, </a:t>
            </a:r>
            <a:r>
              <a:rPr lang="es-ES" sz="2200" dirty="0" smtClean="0"/>
              <a:t>anímele </a:t>
            </a:r>
            <a:r>
              <a:rPr lang="es-ES" sz="2200" dirty="0" smtClean="0"/>
              <a:t>a hacer preguntas y a hablar de </a:t>
            </a:r>
            <a:r>
              <a:rPr lang="es-ES" sz="2200" dirty="0" smtClean="0"/>
              <a:t>la historia.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s-ES" sz="2200" dirty="0" smtClean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dirty="0" smtClean="0"/>
              <a:t>Compre un diccionario para niños e inculque en su hijo el hábito de consultar las </a:t>
            </a:r>
            <a:r>
              <a:rPr lang="es-ES" sz="2200" dirty="0" smtClean="0"/>
              <a:t>palabras </a:t>
            </a:r>
            <a:r>
              <a:rPr lang="es-ES" sz="2200" dirty="0" smtClean="0"/>
              <a:t>que no entiende. </a:t>
            </a:r>
          </a:p>
        </p:txBody>
      </p:sp>
      <p:pic>
        <p:nvPicPr>
          <p:cNvPr id="12292" name="Picture 4" descr="C:\Documents and Settings\Catalina\Local Settings\Temporary Internet Files\Content.IE5\1HZZYOXO\MP90041177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040564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835</Words>
  <Application>Microsoft Office PowerPoint</Application>
  <PresentationFormat>Presentación en pantalla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¿Cómo ayudar a mi hijo(a) a triunfar en el colegio?</vt:lpstr>
      <vt:lpstr>¿Cómo ayudar a mi hijo(a) a triunfar en el colegio?</vt:lpstr>
      <vt:lpstr>¿Cómo ayudar a mi hijo(a) a triunfar en el colegio?</vt:lpstr>
      <vt:lpstr>¿Cómo ayudar a mi hijo(a) a triunfar en el colegio?</vt:lpstr>
      <vt:lpstr>¿Cómo puedo darme cuenta si le está yendo bien a mi hijo en  el colegio? </vt:lpstr>
      <vt:lpstr>¿Cuánta tarea debe tener mi hijo?</vt:lpstr>
      <vt:lpstr>¿Cuánta tarea debe tener mi hijo?</vt:lpstr>
      <vt:lpstr>¿cómo le ayudo con la tarea?</vt:lpstr>
      <vt:lpstr> ¿Cómo puedo animar a mi hijo a leer? </vt:lpstr>
      <vt:lpstr> ¿Cómo puedo animar a mi hijo a leer? </vt:lpstr>
      <vt:lpstr>¿cómo ayudarlo a mejorar su comportamiento?</vt:lpstr>
      <vt:lpstr>¿cómo ayudarlo a mejorar su comportamiento?</vt:lpstr>
      <vt:lpstr>¿cómo ayudarlo a mejorar su comportamiento?</vt:lpstr>
      <vt:lpstr>¿Cómo puedo sacar mayor provecho de las citaciones con los maestros? </vt:lpstr>
      <vt:lpstr>¿Cómo puedo sacar mayor provecho de las citaciones con los maestros? </vt:lpstr>
      <vt:lpstr>¿Cómo puedo sacar mayor provecho de las citaciones con los maestros? </vt:lpstr>
      <vt:lpstr>Diapositiva 17</vt:lpstr>
      <vt:lpstr>¡Muchas Gracias!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ayudar a mi hijo(a) a triunfar en el colegio?</dc:title>
  <dc:creator>Cata</dc:creator>
  <cp:lastModifiedBy>Cata</cp:lastModifiedBy>
  <cp:revision>42</cp:revision>
  <dcterms:created xsi:type="dcterms:W3CDTF">2012-03-13T03:47:31Z</dcterms:created>
  <dcterms:modified xsi:type="dcterms:W3CDTF">2012-03-13T21:55:37Z</dcterms:modified>
</cp:coreProperties>
</file>